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Lst>
  <p:sldSz cx="9144000" cy="6858000" type="screen4x3"/>
  <p:notesSz cx="9144000" cy="6858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6"/>
            <a:ext cx="7772400" cy="1470025"/>
          </a:xfrm>
          <a:prstGeom prst="rect">
            <a:avLst/>
          </a:prstGeo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a:xfrm>
            <a:off x="457200" y="6356351"/>
            <a:ext cx="2133600" cy="365125"/>
          </a:xfrm>
          <a:prstGeom prst="rect">
            <a:avLst/>
          </a:prstGeom>
        </p:spPr>
        <p:txBody>
          <a:bodyPr/>
          <a:lstStyle/>
          <a:p>
            <a:fld id="{B0A493A9-C1F5-4BC1-9E49-A362E286D25B}" type="datetimeFigureOut">
              <a:rPr lang="ru-RU">
                <a:solidFill>
                  <a:prstClr val="black"/>
                </a:solidFill>
              </a:rPr>
              <a:pPr/>
              <a:t>20.03.2021</a:t>
            </a:fld>
            <a:endParaRPr lang="ru-RU">
              <a:solidFill>
                <a:prstClr val="black"/>
              </a:solidFill>
            </a:endParaRPr>
          </a:p>
        </p:txBody>
      </p:sp>
      <p:sp>
        <p:nvSpPr>
          <p:cNvPr id="5" name="Нижний колонтитул 4"/>
          <p:cNvSpPr>
            <a:spLocks noGrp="1"/>
          </p:cNvSpPr>
          <p:nvPr>
            <p:ph type="ftr" sz="quarter" idx="11"/>
          </p:nvPr>
        </p:nvSpPr>
        <p:spPr>
          <a:xfrm>
            <a:off x="3124200" y="6356351"/>
            <a:ext cx="2895600" cy="365125"/>
          </a:xfrm>
          <a:prstGeom prst="rect">
            <a:avLst/>
          </a:prstGeom>
        </p:spPr>
        <p:txBody>
          <a:bodyPr/>
          <a:lstStyle/>
          <a:p>
            <a:endParaRPr lang="ru-RU">
              <a:solidFill>
                <a:prstClr val="black"/>
              </a:solidFill>
            </a:endParaRPr>
          </a:p>
        </p:txBody>
      </p:sp>
      <p:sp>
        <p:nvSpPr>
          <p:cNvPr id="6" name="Номер слайда 5"/>
          <p:cNvSpPr>
            <a:spLocks noGrp="1"/>
          </p:cNvSpPr>
          <p:nvPr>
            <p:ph type="sldNum" sz="quarter" idx="12"/>
          </p:nvPr>
        </p:nvSpPr>
        <p:spPr>
          <a:xfrm>
            <a:off x="6553200" y="6356351"/>
            <a:ext cx="2133600" cy="365125"/>
          </a:xfrm>
          <a:prstGeom prst="rect">
            <a:avLst/>
          </a:prstGeom>
        </p:spPr>
        <p:txBody>
          <a:bodyPr/>
          <a:lstStyle/>
          <a:p>
            <a:fld id="{816587D3-FB38-42E0-9582-182B66BFA2D3}" type="slidenum">
              <a:rPr lang="ru-RU">
                <a:solidFill>
                  <a:prstClr val="black"/>
                </a:solidFill>
              </a:rPr>
              <a:pPr/>
              <a:t>‹#›</a:t>
            </a:fld>
            <a:endParaRPr lang="ru-RU">
              <a:solidFill>
                <a:prstClr val="black"/>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600201"/>
            <a:ext cx="8229600" cy="4525963"/>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457200" y="6356351"/>
            <a:ext cx="2133600" cy="365125"/>
          </a:xfrm>
          <a:prstGeom prst="rect">
            <a:avLst/>
          </a:prstGeom>
        </p:spPr>
        <p:txBody>
          <a:bodyPr/>
          <a:lstStyle/>
          <a:p>
            <a:fld id="{B0A493A9-C1F5-4BC1-9E49-A362E286D25B}" type="datetimeFigureOut">
              <a:rPr lang="ru-RU">
                <a:solidFill>
                  <a:prstClr val="black"/>
                </a:solidFill>
              </a:rPr>
              <a:pPr/>
              <a:t>20.03.2021</a:t>
            </a:fld>
            <a:endParaRPr lang="ru-RU">
              <a:solidFill>
                <a:prstClr val="black"/>
              </a:solidFill>
            </a:endParaRPr>
          </a:p>
        </p:txBody>
      </p:sp>
      <p:sp>
        <p:nvSpPr>
          <p:cNvPr id="5" name="Нижний колонтитул 4"/>
          <p:cNvSpPr>
            <a:spLocks noGrp="1"/>
          </p:cNvSpPr>
          <p:nvPr>
            <p:ph type="ftr" sz="quarter" idx="11"/>
          </p:nvPr>
        </p:nvSpPr>
        <p:spPr>
          <a:xfrm>
            <a:off x="3124200" y="6356351"/>
            <a:ext cx="2895600" cy="365125"/>
          </a:xfrm>
          <a:prstGeom prst="rect">
            <a:avLst/>
          </a:prstGeom>
        </p:spPr>
        <p:txBody>
          <a:bodyPr/>
          <a:lstStyle/>
          <a:p>
            <a:endParaRPr lang="ru-RU">
              <a:solidFill>
                <a:prstClr val="black"/>
              </a:solidFill>
            </a:endParaRPr>
          </a:p>
        </p:txBody>
      </p:sp>
      <p:sp>
        <p:nvSpPr>
          <p:cNvPr id="6" name="Номер слайда 5"/>
          <p:cNvSpPr>
            <a:spLocks noGrp="1"/>
          </p:cNvSpPr>
          <p:nvPr>
            <p:ph type="sldNum" sz="quarter" idx="12"/>
          </p:nvPr>
        </p:nvSpPr>
        <p:spPr>
          <a:xfrm>
            <a:off x="6553200" y="6356351"/>
            <a:ext cx="2133600" cy="365125"/>
          </a:xfrm>
          <a:prstGeom prst="rect">
            <a:avLst/>
          </a:prstGeom>
        </p:spPr>
        <p:txBody>
          <a:bodyPr/>
          <a:lstStyle/>
          <a:p>
            <a:fld id="{816587D3-FB38-42E0-9582-182B66BFA2D3}" type="slidenum">
              <a:rPr lang="ru-RU">
                <a:solidFill>
                  <a:prstClr val="black"/>
                </a:solidFill>
              </a:rPr>
              <a:pPr/>
              <a:t>‹#›</a:t>
            </a:fld>
            <a:endParaRPr lang="ru-RU">
              <a:solidFill>
                <a:prstClr val="black"/>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2057400" cy="5851525"/>
          </a:xfrm>
          <a:prstGeom prst="rect">
            <a:avLst/>
          </a:prstGeo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9"/>
            <a:ext cx="6019800" cy="5851525"/>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457200" y="6356351"/>
            <a:ext cx="2133600" cy="365125"/>
          </a:xfrm>
          <a:prstGeom prst="rect">
            <a:avLst/>
          </a:prstGeom>
        </p:spPr>
        <p:txBody>
          <a:bodyPr/>
          <a:lstStyle/>
          <a:p>
            <a:fld id="{B0A493A9-C1F5-4BC1-9E49-A362E286D25B}" type="datetimeFigureOut">
              <a:rPr lang="ru-RU">
                <a:solidFill>
                  <a:prstClr val="black"/>
                </a:solidFill>
              </a:rPr>
              <a:pPr/>
              <a:t>20.03.2021</a:t>
            </a:fld>
            <a:endParaRPr lang="ru-RU">
              <a:solidFill>
                <a:prstClr val="black"/>
              </a:solidFill>
            </a:endParaRPr>
          </a:p>
        </p:txBody>
      </p:sp>
      <p:sp>
        <p:nvSpPr>
          <p:cNvPr id="5" name="Нижний колонтитул 4"/>
          <p:cNvSpPr>
            <a:spLocks noGrp="1"/>
          </p:cNvSpPr>
          <p:nvPr>
            <p:ph type="ftr" sz="quarter" idx="11"/>
          </p:nvPr>
        </p:nvSpPr>
        <p:spPr>
          <a:xfrm>
            <a:off x="3124200" y="6356351"/>
            <a:ext cx="2895600" cy="365125"/>
          </a:xfrm>
          <a:prstGeom prst="rect">
            <a:avLst/>
          </a:prstGeom>
        </p:spPr>
        <p:txBody>
          <a:bodyPr/>
          <a:lstStyle/>
          <a:p>
            <a:endParaRPr lang="ru-RU">
              <a:solidFill>
                <a:prstClr val="black"/>
              </a:solidFill>
            </a:endParaRPr>
          </a:p>
        </p:txBody>
      </p:sp>
      <p:sp>
        <p:nvSpPr>
          <p:cNvPr id="6" name="Номер слайда 5"/>
          <p:cNvSpPr>
            <a:spLocks noGrp="1"/>
          </p:cNvSpPr>
          <p:nvPr>
            <p:ph type="sldNum" sz="quarter" idx="12"/>
          </p:nvPr>
        </p:nvSpPr>
        <p:spPr>
          <a:xfrm>
            <a:off x="6553200" y="6356351"/>
            <a:ext cx="2133600" cy="365125"/>
          </a:xfrm>
          <a:prstGeom prst="rect">
            <a:avLst/>
          </a:prstGeom>
        </p:spPr>
        <p:txBody>
          <a:bodyPr/>
          <a:lstStyle/>
          <a:p>
            <a:fld id="{816587D3-FB38-42E0-9582-182B66BFA2D3}" type="slidenum">
              <a:rPr lang="ru-RU">
                <a:solidFill>
                  <a:prstClr val="black"/>
                </a:solidFill>
              </a:rPr>
              <a:pPr/>
              <a:t>‹#›</a:t>
            </a:fld>
            <a:endParaRPr lang="ru-RU">
              <a:solidFill>
                <a:prstClr val="black"/>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Содержимое 2"/>
          <p:cNvSpPr>
            <a:spLocks noGrp="1"/>
          </p:cNvSpPr>
          <p:nvPr>
            <p:ph idx="1"/>
          </p:nvPr>
        </p:nvSpPr>
        <p:spPr>
          <a:xfrm>
            <a:off x="457200" y="1600201"/>
            <a:ext cx="8229600" cy="4525963"/>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457200" y="6356351"/>
            <a:ext cx="2133600" cy="365125"/>
          </a:xfrm>
          <a:prstGeom prst="rect">
            <a:avLst/>
          </a:prstGeom>
        </p:spPr>
        <p:txBody>
          <a:bodyPr/>
          <a:lstStyle/>
          <a:p>
            <a:fld id="{B0A493A9-C1F5-4BC1-9E49-A362E286D25B}" type="datetimeFigureOut">
              <a:rPr lang="ru-RU">
                <a:solidFill>
                  <a:prstClr val="black"/>
                </a:solidFill>
              </a:rPr>
              <a:pPr/>
              <a:t>20.03.2021</a:t>
            </a:fld>
            <a:endParaRPr lang="ru-RU">
              <a:solidFill>
                <a:prstClr val="black"/>
              </a:solidFill>
            </a:endParaRPr>
          </a:p>
        </p:txBody>
      </p:sp>
      <p:sp>
        <p:nvSpPr>
          <p:cNvPr id="5" name="Нижний колонтитул 4"/>
          <p:cNvSpPr>
            <a:spLocks noGrp="1"/>
          </p:cNvSpPr>
          <p:nvPr>
            <p:ph type="ftr" sz="quarter" idx="11"/>
          </p:nvPr>
        </p:nvSpPr>
        <p:spPr>
          <a:xfrm>
            <a:off x="3124200" y="6356351"/>
            <a:ext cx="2895600" cy="365125"/>
          </a:xfrm>
          <a:prstGeom prst="rect">
            <a:avLst/>
          </a:prstGeom>
        </p:spPr>
        <p:txBody>
          <a:bodyPr/>
          <a:lstStyle/>
          <a:p>
            <a:endParaRPr lang="ru-RU">
              <a:solidFill>
                <a:prstClr val="black"/>
              </a:solidFill>
            </a:endParaRPr>
          </a:p>
        </p:txBody>
      </p:sp>
      <p:sp>
        <p:nvSpPr>
          <p:cNvPr id="6" name="Номер слайда 5"/>
          <p:cNvSpPr>
            <a:spLocks noGrp="1"/>
          </p:cNvSpPr>
          <p:nvPr>
            <p:ph type="sldNum" sz="quarter" idx="12"/>
          </p:nvPr>
        </p:nvSpPr>
        <p:spPr>
          <a:xfrm>
            <a:off x="6553200" y="6356351"/>
            <a:ext cx="2133600" cy="365125"/>
          </a:xfrm>
          <a:prstGeom prst="rect">
            <a:avLst/>
          </a:prstGeom>
        </p:spPr>
        <p:txBody>
          <a:bodyPr/>
          <a:lstStyle/>
          <a:p>
            <a:fld id="{816587D3-FB38-42E0-9582-182B66BFA2D3}" type="slidenum">
              <a:rPr lang="ru-RU">
                <a:solidFill>
                  <a:prstClr val="black"/>
                </a:solidFill>
              </a:rPr>
              <a:pPr/>
              <a:t>‹#›</a:t>
            </a:fld>
            <a:endParaRPr lang="ru-RU">
              <a:solidFill>
                <a:prstClr val="black"/>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4"/>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a:xfrm>
            <a:off x="457200" y="6356351"/>
            <a:ext cx="2133600" cy="365125"/>
          </a:xfrm>
          <a:prstGeom prst="rect">
            <a:avLst/>
          </a:prstGeom>
        </p:spPr>
        <p:txBody>
          <a:bodyPr/>
          <a:lstStyle/>
          <a:p>
            <a:fld id="{B0A493A9-C1F5-4BC1-9E49-A362E286D25B}" type="datetimeFigureOut">
              <a:rPr lang="ru-RU">
                <a:solidFill>
                  <a:prstClr val="black"/>
                </a:solidFill>
              </a:rPr>
              <a:pPr/>
              <a:t>20.03.2021</a:t>
            </a:fld>
            <a:endParaRPr lang="ru-RU">
              <a:solidFill>
                <a:prstClr val="black"/>
              </a:solidFill>
            </a:endParaRPr>
          </a:p>
        </p:txBody>
      </p:sp>
      <p:sp>
        <p:nvSpPr>
          <p:cNvPr id="5" name="Нижний колонтитул 4"/>
          <p:cNvSpPr>
            <a:spLocks noGrp="1"/>
          </p:cNvSpPr>
          <p:nvPr>
            <p:ph type="ftr" sz="quarter" idx="11"/>
          </p:nvPr>
        </p:nvSpPr>
        <p:spPr>
          <a:xfrm>
            <a:off x="3124200" y="6356351"/>
            <a:ext cx="2895600" cy="365125"/>
          </a:xfrm>
          <a:prstGeom prst="rect">
            <a:avLst/>
          </a:prstGeom>
        </p:spPr>
        <p:txBody>
          <a:bodyPr/>
          <a:lstStyle/>
          <a:p>
            <a:endParaRPr lang="ru-RU">
              <a:solidFill>
                <a:prstClr val="black"/>
              </a:solidFill>
            </a:endParaRPr>
          </a:p>
        </p:txBody>
      </p:sp>
      <p:sp>
        <p:nvSpPr>
          <p:cNvPr id="6" name="Номер слайда 5"/>
          <p:cNvSpPr>
            <a:spLocks noGrp="1"/>
          </p:cNvSpPr>
          <p:nvPr>
            <p:ph type="sldNum" sz="quarter" idx="12"/>
          </p:nvPr>
        </p:nvSpPr>
        <p:spPr>
          <a:xfrm>
            <a:off x="6553200" y="6356351"/>
            <a:ext cx="2133600" cy="365125"/>
          </a:xfrm>
          <a:prstGeom prst="rect">
            <a:avLst/>
          </a:prstGeom>
        </p:spPr>
        <p:txBody>
          <a:bodyPr/>
          <a:lstStyle/>
          <a:p>
            <a:fld id="{816587D3-FB38-42E0-9582-182B66BFA2D3}" type="slidenum">
              <a:rPr lang="ru-RU">
                <a:solidFill>
                  <a:prstClr val="black"/>
                </a:solidFill>
              </a:rPr>
              <a:pPr/>
              <a:t>‹#›</a:t>
            </a:fld>
            <a:endParaRPr lang="ru-RU">
              <a:solidFill>
                <a:prstClr val="black"/>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1"/>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1"/>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7200" y="6356351"/>
            <a:ext cx="2133600" cy="365125"/>
          </a:xfrm>
          <a:prstGeom prst="rect">
            <a:avLst/>
          </a:prstGeom>
        </p:spPr>
        <p:txBody>
          <a:bodyPr/>
          <a:lstStyle/>
          <a:p>
            <a:fld id="{B0A493A9-C1F5-4BC1-9E49-A362E286D25B}" type="datetimeFigureOut">
              <a:rPr lang="ru-RU">
                <a:solidFill>
                  <a:prstClr val="black"/>
                </a:solidFill>
              </a:rPr>
              <a:pPr/>
              <a:t>20.03.2021</a:t>
            </a:fld>
            <a:endParaRPr lang="ru-RU">
              <a:solidFill>
                <a:prstClr val="black"/>
              </a:solidFill>
            </a:endParaRPr>
          </a:p>
        </p:txBody>
      </p:sp>
      <p:sp>
        <p:nvSpPr>
          <p:cNvPr id="6" name="Нижний колонтитул 5"/>
          <p:cNvSpPr>
            <a:spLocks noGrp="1"/>
          </p:cNvSpPr>
          <p:nvPr>
            <p:ph type="ftr" sz="quarter" idx="11"/>
          </p:nvPr>
        </p:nvSpPr>
        <p:spPr>
          <a:xfrm>
            <a:off x="3124200" y="6356351"/>
            <a:ext cx="2895600" cy="365125"/>
          </a:xfrm>
          <a:prstGeom prst="rect">
            <a:avLst/>
          </a:prstGeom>
        </p:spPr>
        <p:txBody>
          <a:bodyPr/>
          <a:lstStyle/>
          <a:p>
            <a:endParaRPr lang="ru-RU">
              <a:solidFill>
                <a:prstClr val="black"/>
              </a:solidFill>
            </a:endParaRPr>
          </a:p>
        </p:txBody>
      </p:sp>
      <p:sp>
        <p:nvSpPr>
          <p:cNvPr id="7" name="Номер слайда 6"/>
          <p:cNvSpPr>
            <a:spLocks noGrp="1"/>
          </p:cNvSpPr>
          <p:nvPr>
            <p:ph type="sldNum" sz="quarter" idx="12"/>
          </p:nvPr>
        </p:nvSpPr>
        <p:spPr>
          <a:xfrm>
            <a:off x="6553200" y="6356351"/>
            <a:ext cx="2133600" cy="365125"/>
          </a:xfrm>
          <a:prstGeom prst="rect">
            <a:avLst/>
          </a:prstGeom>
        </p:spPr>
        <p:txBody>
          <a:bodyPr/>
          <a:lstStyle/>
          <a:p>
            <a:fld id="{816587D3-FB38-42E0-9582-182B66BFA2D3}" type="slidenum">
              <a:rPr lang="ru-RU">
                <a:solidFill>
                  <a:prstClr val="black"/>
                </a:solidFill>
              </a:rPr>
              <a:pPr/>
              <a:t>‹#›</a:t>
            </a:fld>
            <a:endParaRPr lang="ru-RU">
              <a:solidFill>
                <a:prstClr val="black"/>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1"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1"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6"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6"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a:xfrm>
            <a:off x="457200" y="6356351"/>
            <a:ext cx="2133600" cy="365125"/>
          </a:xfrm>
          <a:prstGeom prst="rect">
            <a:avLst/>
          </a:prstGeom>
        </p:spPr>
        <p:txBody>
          <a:bodyPr/>
          <a:lstStyle/>
          <a:p>
            <a:fld id="{B0A493A9-C1F5-4BC1-9E49-A362E286D25B}" type="datetimeFigureOut">
              <a:rPr lang="ru-RU">
                <a:solidFill>
                  <a:prstClr val="black"/>
                </a:solidFill>
              </a:rPr>
              <a:pPr/>
              <a:t>20.03.2021</a:t>
            </a:fld>
            <a:endParaRPr lang="ru-RU">
              <a:solidFill>
                <a:prstClr val="black"/>
              </a:solidFill>
            </a:endParaRPr>
          </a:p>
        </p:txBody>
      </p:sp>
      <p:sp>
        <p:nvSpPr>
          <p:cNvPr id="8" name="Нижний колонтитул 7"/>
          <p:cNvSpPr>
            <a:spLocks noGrp="1"/>
          </p:cNvSpPr>
          <p:nvPr>
            <p:ph type="ftr" sz="quarter" idx="11"/>
          </p:nvPr>
        </p:nvSpPr>
        <p:spPr>
          <a:xfrm>
            <a:off x="3124200" y="6356351"/>
            <a:ext cx="2895600" cy="365125"/>
          </a:xfrm>
          <a:prstGeom prst="rect">
            <a:avLst/>
          </a:prstGeom>
        </p:spPr>
        <p:txBody>
          <a:bodyPr/>
          <a:lstStyle/>
          <a:p>
            <a:endParaRPr lang="ru-RU">
              <a:solidFill>
                <a:prstClr val="black"/>
              </a:solidFill>
            </a:endParaRPr>
          </a:p>
        </p:txBody>
      </p:sp>
      <p:sp>
        <p:nvSpPr>
          <p:cNvPr id="9" name="Номер слайда 8"/>
          <p:cNvSpPr>
            <a:spLocks noGrp="1"/>
          </p:cNvSpPr>
          <p:nvPr>
            <p:ph type="sldNum" sz="quarter" idx="12"/>
          </p:nvPr>
        </p:nvSpPr>
        <p:spPr>
          <a:xfrm>
            <a:off x="6553200" y="6356351"/>
            <a:ext cx="2133600" cy="365125"/>
          </a:xfrm>
          <a:prstGeom prst="rect">
            <a:avLst/>
          </a:prstGeom>
        </p:spPr>
        <p:txBody>
          <a:bodyPr/>
          <a:lstStyle/>
          <a:p>
            <a:fld id="{816587D3-FB38-42E0-9582-182B66BFA2D3}" type="slidenum">
              <a:rPr lang="ru-RU">
                <a:solidFill>
                  <a:prstClr val="black"/>
                </a:solidFill>
              </a:rPr>
              <a:pPr/>
              <a:t>‹#›</a:t>
            </a:fld>
            <a:endParaRPr lang="ru-RU">
              <a:solidFill>
                <a:prstClr val="black"/>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Дата 2"/>
          <p:cNvSpPr>
            <a:spLocks noGrp="1"/>
          </p:cNvSpPr>
          <p:nvPr>
            <p:ph type="dt" sz="half" idx="10"/>
          </p:nvPr>
        </p:nvSpPr>
        <p:spPr>
          <a:xfrm>
            <a:off x="457200" y="6356351"/>
            <a:ext cx="2133600" cy="365125"/>
          </a:xfrm>
          <a:prstGeom prst="rect">
            <a:avLst/>
          </a:prstGeom>
        </p:spPr>
        <p:txBody>
          <a:bodyPr/>
          <a:lstStyle/>
          <a:p>
            <a:fld id="{B0A493A9-C1F5-4BC1-9E49-A362E286D25B}" type="datetimeFigureOut">
              <a:rPr lang="ru-RU">
                <a:solidFill>
                  <a:prstClr val="black"/>
                </a:solidFill>
              </a:rPr>
              <a:pPr/>
              <a:t>20.03.2021</a:t>
            </a:fld>
            <a:endParaRPr lang="ru-RU">
              <a:solidFill>
                <a:prstClr val="black"/>
              </a:solidFill>
            </a:endParaRPr>
          </a:p>
        </p:txBody>
      </p:sp>
      <p:sp>
        <p:nvSpPr>
          <p:cNvPr id="4" name="Нижний колонтитул 3"/>
          <p:cNvSpPr>
            <a:spLocks noGrp="1"/>
          </p:cNvSpPr>
          <p:nvPr>
            <p:ph type="ftr" sz="quarter" idx="11"/>
          </p:nvPr>
        </p:nvSpPr>
        <p:spPr>
          <a:xfrm>
            <a:off x="3124200" y="6356351"/>
            <a:ext cx="2895600" cy="365125"/>
          </a:xfrm>
          <a:prstGeom prst="rect">
            <a:avLst/>
          </a:prstGeom>
        </p:spPr>
        <p:txBody>
          <a:bodyPr/>
          <a:lstStyle/>
          <a:p>
            <a:endParaRPr lang="ru-RU">
              <a:solidFill>
                <a:prstClr val="black"/>
              </a:solidFill>
            </a:endParaRPr>
          </a:p>
        </p:txBody>
      </p:sp>
      <p:sp>
        <p:nvSpPr>
          <p:cNvPr id="5" name="Номер слайда 4"/>
          <p:cNvSpPr>
            <a:spLocks noGrp="1"/>
          </p:cNvSpPr>
          <p:nvPr>
            <p:ph type="sldNum" sz="quarter" idx="12"/>
          </p:nvPr>
        </p:nvSpPr>
        <p:spPr>
          <a:xfrm>
            <a:off x="6553200" y="6356351"/>
            <a:ext cx="2133600" cy="365125"/>
          </a:xfrm>
          <a:prstGeom prst="rect">
            <a:avLst/>
          </a:prstGeom>
        </p:spPr>
        <p:txBody>
          <a:bodyPr/>
          <a:lstStyle/>
          <a:p>
            <a:fld id="{816587D3-FB38-42E0-9582-182B66BFA2D3}" type="slidenum">
              <a:rPr lang="ru-RU">
                <a:solidFill>
                  <a:prstClr val="black"/>
                </a:solidFill>
              </a:rPr>
              <a:pPr/>
              <a:t>‹#›</a:t>
            </a:fld>
            <a:endParaRPr lang="ru-RU">
              <a:solidFill>
                <a:prstClr val="black"/>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57200" y="6356351"/>
            <a:ext cx="2133600" cy="365125"/>
          </a:xfrm>
          <a:prstGeom prst="rect">
            <a:avLst/>
          </a:prstGeom>
        </p:spPr>
        <p:txBody>
          <a:bodyPr/>
          <a:lstStyle/>
          <a:p>
            <a:fld id="{B0A493A9-C1F5-4BC1-9E49-A362E286D25B}" type="datetimeFigureOut">
              <a:rPr lang="ru-RU">
                <a:solidFill>
                  <a:prstClr val="black"/>
                </a:solidFill>
              </a:rPr>
              <a:pPr/>
              <a:t>20.03.2021</a:t>
            </a:fld>
            <a:endParaRPr lang="ru-RU">
              <a:solidFill>
                <a:prstClr val="black"/>
              </a:solidFill>
            </a:endParaRPr>
          </a:p>
        </p:txBody>
      </p:sp>
      <p:sp>
        <p:nvSpPr>
          <p:cNvPr id="3" name="Нижний колонтитул 2"/>
          <p:cNvSpPr>
            <a:spLocks noGrp="1"/>
          </p:cNvSpPr>
          <p:nvPr>
            <p:ph type="ftr" sz="quarter" idx="11"/>
          </p:nvPr>
        </p:nvSpPr>
        <p:spPr>
          <a:xfrm>
            <a:off x="3124200" y="6356351"/>
            <a:ext cx="2895600" cy="365125"/>
          </a:xfrm>
          <a:prstGeom prst="rect">
            <a:avLst/>
          </a:prstGeom>
        </p:spPr>
        <p:txBody>
          <a:bodyPr/>
          <a:lstStyle/>
          <a:p>
            <a:endParaRPr lang="ru-RU">
              <a:solidFill>
                <a:prstClr val="black"/>
              </a:solidFill>
            </a:endParaRPr>
          </a:p>
        </p:txBody>
      </p:sp>
      <p:sp>
        <p:nvSpPr>
          <p:cNvPr id="4" name="Номер слайда 3"/>
          <p:cNvSpPr>
            <a:spLocks noGrp="1"/>
          </p:cNvSpPr>
          <p:nvPr>
            <p:ph type="sldNum" sz="quarter" idx="12"/>
          </p:nvPr>
        </p:nvSpPr>
        <p:spPr>
          <a:xfrm>
            <a:off x="6553200" y="6356351"/>
            <a:ext cx="2133600" cy="365125"/>
          </a:xfrm>
          <a:prstGeom prst="rect">
            <a:avLst/>
          </a:prstGeom>
        </p:spPr>
        <p:txBody>
          <a:bodyPr/>
          <a:lstStyle/>
          <a:p>
            <a:fld id="{816587D3-FB38-42E0-9582-182B66BFA2D3}" type="slidenum">
              <a:rPr lang="ru-RU">
                <a:solidFill>
                  <a:prstClr val="black"/>
                </a:solidFill>
              </a:rPr>
              <a:pPr/>
              <a:t>‹#›</a:t>
            </a:fld>
            <a:endParaRPr lang="ru-RU">
              <a:solidFill>
                <a:prstClr val="black"/>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73050"/>
            <a:ext cx="3008313" cy="1162050"/>
          </a:xfrm>
          <a:prstGeom prst="rect">
            <a:avLst/>
          </a:prstGeo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1"/>
            <a:ext cx="5111751"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1" y="1435101"/>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a:xfrm>
            <a:off x="457200" y="6356351"/>
            <a:ext cx="2133600" cy="365125"/>
          </a:xfrm>
          <a:prstGeom prst="rect">
            <a:avLst/>
          </a:prstGeom>
        </p:spPr>
        <p:txBody>
          <a:bodyPr/>
          <a:lstStyle/>
          <a:p>
            <a:fld id="{B0A493A9-C1F5-4BC1-9E49-A362E286D25B}" type="datetimeFigureOut">
              <a:rPr lang="ru-RU">
                <a:solidFill>
                  <a:prstClr val="black"/>
                </a:solidFill>
              </a:rPr>
              <a:pPr/>
              <a:t>20.03.2021</a:t>
            </a:fld>
            <a:endParaRPr lang="ru-RU">
              <a:solidFill>
                <a:prstClr val="black"/>
              </a:solidFill>
            </a:endParaRPr>
          </a:p>
        </p:txBody>
      </p:sp>
      <p:sp>
        <p:nvSpPr>
          <p:cNvPr id="6" name="Нижний колонтитул 5"/>
          <p:cNvSpPr>
            <a:spLocks noGrp="1"/>
          </p:cNvSpPr>
          <p:nvPr>
            <p:ph type="ftr" sz="quarter" idx="11"/>
          </p:nvPr>
        </p:nvSpPr>
        <p:spPr>
          <a:xfrm>
            <a:off x="3124200" y="6356351"/>
            <a:ext cx="2895600" cy="365125"/>
          </a:xfrm>
          <a:prstGeom prst="rect">
            <a:avLst/>
          </a:prstGeom>
        </p:spPr>
        <p:txBody>
          <a:bodyPr/>
          <a:lstStyle/>
          <a:p>
            <a:endParaRPr lang="ru-RU">
              <a:solidFill>
                <a:prstClr val="black"/>
              </a:solidFill>
            </a:endParaRPr>
          </a:p>
        </p:txBody>
      </p:sp>
      <p:sp>
        <p:nvSpPr>
          <p:cNvPr id="7" name="Номер слайда 6"/>
          <p:cNvSpPr>
            <a:spLocks noGrp="1"/>
          </p:cNvSpPr>
          <p:nvPr>
            <p:ph type="sldNum" sz="quarter" idx="12"/>
          </p:nvPr>
        </p:nvSpPr>
        <p:spPr>
          <a:xfrm>
            <a:off x="6553200" y="6356351"/>
            <a:ext cx="2133600" cy="365125"/>
          </a:xfrm>
          <a:prstGeom prst="rect">
            <a:avLst/>
          </a:prstGeom>
        </p:spPr>
        <p:txBody>
          <a:bodyPr/>
          <a:lstStyle/>
          <a:p>
            <a:fld id="{816587D3-FB38-42E0-9582-182B66BFA2D3}" type="slidenum">
              <a:rPr lang="ru-RU">
                <a:solidFill>
                  <a:prstClr val="black"/>
                </a:solidFill>
              </a:rPr>
              <a:pPr/>
              <a:t>‹#›</a:t>
            </a:fld>
            <a:endParaRPr lang="ru-RU">
              <a:solidFill>
                <a:prstClr val="black"/>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1"/>
            <a:ext cx="5486400" cy="566738"/>
          </a:xfrm>
          <a:prstGeom prst="rect">
            <a:avLst/>
          </a:prstGeo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9"/>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a:xfrm>
            <a:off x="457200" y="6356351"/>
            <a:ext cx="2133600" cy="365125"/>
          </a:xfrm>
          <a:prstGeom prst="rect">
            <a:avLst/>
          </a:prstGeom>
        </p:spPr>
        <p:txBody>
          <a:bodyPr/>
          <a:lstStyle/>
          <a:p>
            <a:fld id="{B0A493A9-C1F5-4BC1-9E49-A362E286D25B}" type="datetimeFigureOut">
              <a:rPr lang="ru-RU">
                <a:solidFill>
                  <a:prstClr val="black"/>
                </a:solidFill>
              </a:rPr>
              <a:pPr/>
              <a:t>20.03.2021</a:t>
            </a:fld>
            <a:endParaRPr lang="ru-RU">
              <a:solidFill>
                <a:prstClr val="black"/>
              </a:solidFill>
            </a:endParaRPr>
          </a:p>
        </p:txBody>
      </p:sp>
      <p:sp>
        <p:nvSpPr>
          <p:cNvPr id="6" name="Нижний колонтитул 5"/>
          <p:cNvSpPr>
            <a:spLocks noGrp="1"/>
          </p:cNvSpPr>
          <p:nvPr>
            <p:ph type="ftr" sz="quarter" idx="11"/>
          </p:nvPr>
        </p:nvSpPr>
        <p:spPr>
          <a:xfrm>
            <a:off x="3124200" y="6356351"/>
            <a:ext cx="2895600" cy="365125"/>
          </a:xfrm>
          <a:prstGeom prst="rect">
            <a:avLst/>
          </a:prstGeom>
        </p:spPr>
        <p:txBody>
          <a:bodyPr/>
          <a:lstStyle/>
          <a:p>
            <a:endParaRPr lang="ru-RU">
              <a:solidFill>
                <a:prstClr val="black"/>
              </a:solidFill>
            </a:endParaRPr>
          </a:p>
        </p:txBody>
      </p:sp>
      <p:sp>
        <p:nvSpPr>
          <p:cNvPr id="7" name="Номер слайда 6"/>
          <p:cNvSpPr>
            <a:spLocks noGrp="1"/>
          </p:cNvSpPr>
          <p:nvPr>
            <p:ph type="sldNum" sz="quarter" idx="12"/>
          </p:nvPr>
        </p:nvSpPr>
        <p:spPr>
          <a:xfrm>
            <a:off x="6553200" y="6356351"/>
            <a:ext cx="2133600" cy="365125"/>
          </a:xfrm>
          <a:prstGeom prst="rect">
            <a:avLst/>
          </a:prstGeom>
        </p:spPr>
        <p:txBody>
          <a:bodyPr/>
          <a:lstStyle/>
          <a:p>
            <a:fld id="{816587D3-FB38-42E0-9582-182B66BFA2D3}" type="slidenum">
              <a:rPr lang="ru-RU">
                <a:solidFill>
                  <a:prstClr val="black"/>
                </a:solidFill>
              </a:rPr>
              <a:pPr/>
              <a:t>‹#›</a:t>
            </a:fld>
            <a:endParaRPr lang="ru-RU">
              <a:solidFill>
                <a:prstClr val="black"/>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75000"/>
            <a:alpha val="70000"/>
          </a:schemeClr>
        </a:solidFill>
        <a:effectLst/>
      </p:bgPr>
    </p:bg>
    <p:spTree>
      <p:nvGrpSpPr>
        <p:cNvPr id="1" name=""/>
        <p:cNvGrpSpPr/>
        <p:nvPr/>
      </p:nvGrpSpPr>
      <p:grpSpPr>
        <a:xfrm>
          <a:off x="0" y="0"/>
          <a:ext cx="0" cy="0"/>
          <a:chOff x="0" y="0"/>
          <a:chExt cx="0" cy="0"/>
        </a:xfrm>
      </p:grpSpPr>
      <p:pic>
        <p:nvPicPr>
          <p:cNvPr id="9" name="Рисунок 8" descr="3833550.png"/>
          <p:cNvPicPr>
            <a:picLocks noChangeAspect="1"/>
          </p:cNvPicPr>
          <p:nvPr userDrawn="1"/>
        </p:nvPicPr>
        <p:blipFill>
          <a:blip r:embed="rId13" cstate="email"/>
          <a:stretch>
            <a:fillRect/>
          </a:stretch>
        </p:blipFill>
        <p:spPr>
          <a:xfrm>
            <a:off x="785786" y="142853"/>
            <a:ext cx="8358215" cy="6715147"/>
          </a:xfrm>
          <a:prstGeom prst="rect">
            <a:avLst/>
          </a:prstGeom>
        </p:spPr>
      </p:pic>
      <p:sp>
        <p:nvSpPr>
          <p:cNvPr id="10" name="Прямоугольник 9"/>
          <p:cNvSpPr/>
          <p:nvPr userDrawn="1"/>
        </p:nvSpPr>
        <p:spPr>
          <a:xfrm>
            <a:off x="1071537" y="428604"/>
            <a:ext cx="7643867" cy="6000792"/>
          </a:xfrm>
          <a:prstGeom prst="rect">
            <a:avLst/>
          </a:prstGeom>
          <a:solidFill>
            <a:schemeClr val="bg1">
              <a:alpha val="90000"/>
            </a:schemeClr>
          </a:solidFill>
          <a:ln>
            <a:solidFill>
              <a:schemeClr val="accent3">
                <a:lumMod val="75000"/>
              </a:schemeClr>
            </a:solidFill>
          </a:ln>
          <a:effectLst>
            <a:glow rad="101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pic>
        <p:nvPicPr>
          <p:cNvPr id="6" name="Рисунок 5" descr="4273829.png"/>
          <p:cNvPicPr>
            <a:picLocks noChangeAspect="1"/>
          </p:cNvPicPr>
          <p:nvPr userDrawn="1"/>
        </p:nvPicPr>
        <p:blipFill>
          <a:blip r:embed="rId14" cstate="email"/>
          <a:stretch>
            <a:fillRect/>
          </a:stretch>
        </p:blipFill>
        <p:spPr>
          <a:xfrm>
            <a:off x="2" y="0"/>
            <a:ext cx="4245823" cy="6858000"/>
          </a:xfrm>
          <a:prstGeom prst="rect">
            <a:avLst/>
          </a:prstGeom>
        </p:spPr>
      </p:pic>
      <p:sp>
        <p:nvSpPr>
          <p:cNvPr id="13" name="Прямоугольник 12"/>
          <p:cNvSpPr/>
          <p:nvPr userDrawn="1"/>
        </p:nvSpPr>
        <p:spPr>
          <a:xfrm>
            <a:off x="1" y="6642556"/>
            <a:ext cx="1199367" cy="215444"/>
          </a:xfrm>
          <a:prstGeom prst="rect">
            <a:avLst/>
          </a:prstGeom>
        </p:spPr>
        <p:txBody>
          <a:bodyPr wrap="none">
            <a:spAutoFit/>
          </a:bodyPr>
          <a:lstStyle/>
          <a:p>
            <a:r>
              <a:rPr lang="en-US" sz="800" dirty="0">
                <a:solidFill>
                  <a:srgbClr val="9BBB59">
                    <a:lumMod val="50000"/>
                  </a:srgbClr>
                </a:solidFill>
                <a:latin typeface="Times New Roman" pitchFamily="18" charset="0"/>
                <a:cs typeface="Times New Roman" pitchFamily="18" charset="0"/>
              </a:rPr>
              <a:t>http://linda6035.ucoz.ru/</a:t>
            </a:r>
            <a:endParaRPr lang="ru-RU" sz="800" dirty="0">
              <a:solidFill>
                <a:srgbClr val="9BBB59">
                  <a:lumMod val="50000"/>
                </a:srgbClr>
              </a:solidFill>
              <a:latin typeface="Times New Roman" pitchFamily="18" charset="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6"/>
          <p:cNvGrpSpPr/>
          <p:nvPr/>
        </p:nvGrpSpPr>
        <p:grpSpPr>
          <a:xfrm>
            <a:off x="1285852" y="2357430"/>
            <a:ext cx="7643867" cy="3477875"/>
            <a:chOff x="1115616" y="2146448"/>
            <a:chExt cx="7165477" cy="3947371"/>
          </a:xfrm>
        </p:grpSpPr>
        <p:sp>
          <p:nvSpPr>
            <p:cNvPr id="5" name="Прямоугольник 4"/>
            <p:cNvSpPr/>
            <p:nvPr/>
          </p:nvSpPr>
          <p:spPr>
            <a:xfrm>
              <a:off x="1115616" y="2146448"/>
              <a:ext cx="7165477" cy="3947371"/>
            </a:xfrm>
            <a:prstGeom prst="rect">
              <a:avLst/>
            </a:prstGeom>
            <a:noFill/>
          </p:spPr>
          <p:txBody>
            <a:bodyPr wrap="square">
              <a:spAutoFit/>
            </a:bodyPr>
            <a:lstStyle/>
            <a:p>
              <a:pPr algn="ctr"/>
              <a:r>
                <a:rPr lang="ru-RU" sz="4000" b="1" i="1" dirty="0" smtClean="0">
                  <a:solidFill>
                    <a:srgbClr val="7030A0"/>
                  </a:solidFill>
                  <a:effectLst>
                    <a:glow rad="228600">
                      <a:schemeClr val="accent6">
                        <a:satMod val="175000"/>
                        <a:alpha val="40000"/>
                      </a:schemeClr>
                    </a:glow>
                  </a:effectLst>
                </a:rPr>
                <a:t>«Роль рисования в развитии детей дошкольного возраста»</a:t>
              </a:r>
            </a:p>
            <a:p>
              <a:pPr algn="ctr"/>
              <a:endParaRPr lang="ru-RU" sz="4000" b="1" i="1" dirty="0" smtClean="0">
                <a:solidFill>
                  <a:srgbClr val="7030A0"/>
                </a:solidFill>
                <a:effectLst>
                  <a:glow rad="228600">
                    <a:schemeClr val="accent6">
                      <a:satMod val="175000"/>
                      <a:alpha val="40000"/>
                    </a:schemeClr>
                  </a:glow>
                </a:effectLst>
              </a:endParaRPr>
            </a:p>
            <a:p>
              <a:pPr algn="ctr"/>
              <a:endParaRPr lang="ru-RU" sz="4000" b="1" i="1" dirty="0" smtClean="0">
                <a:solidFill>
                  <a:srgbClr val="7030A0"/>
                </a:solidFill>
                <a:effectLst>
                  <a:glow rad="228600">
                    <a:schemeClr val="accent6">
                      <a:satMod val="175000"/>
                      <a:alpha val="40000"/>
                    </a:schemeClr>
                  </a:glow>
                </a:effectLst>
              </a:endParaRPr>
            </a:p>
            <a:p>
              <a:pPr algn="ctr"/>
              <a:r>
                <a:rPr lang="ru-RU" sz="2000" b="1" i="1" dirty="0" smtClean="0">
                  <a:solidFill>
                    <a:srgbClr val="7030A0"/>
                  </a:solidFill>
                  <a:effectLst>
                    <a:glow rad="228600">
                      <a:schemeClr val="accent6">
                        <a:satMod val="175000"/>
                        <a:alpha val="40000"/>
                      </a:schemeClr>
                    </a:glow>
                  </a:effectLst>
                </a:rPr>
                <a:t>СОСТАВИТЕЛЬ: </a:t>
              </a:r>
              <a:r>
                <a:rPr lang="ru-RU" sz="2000" b="1" i="1" dirty="0" err="1" smtClean="0">
                  <a:solidFill>
                    <a:srgbClr val="7030A0"/>
                  </a:solidFill>
                  <a:effectLst>
                    <a:glow rad="228600">
                      <a:schemeClr val="accent6">
                        <a:satMod val="175000"/>
                        <a:alpha val="40000"/>
                      </a:schemeClr>
                    </a:glow>
                  </a:effectLst>
                </a:rPr>
                <a:t>Бельтикова</a:t>
              </a:r>
              <a:r>
                <a:rPr lang="ru-RU" sz="2000" b="1" i="1" dirty="0" smtClean="0">
                  <a:solidFill>
                    <a:srgbClr val="7030A0"/>
                  </a:solidFill>
                  <a:effectLst>
                    <a:glow rad="228600">
                      <a:schemeClr val="accent6">
                        <a:satMod val="175000"/>
                        <a:alpha val="40000"/>
                      </a:schemeClr>
                    </a:glow>
                  </a:effectLst>
                </a:rPr>
                <a:t> Ирина Петровна</a:t>
              </a:r>
              <a:endParaRPr lang="ru-RU" sz="2000" b="1" i="1" dirty="0" smtClean="0">
                <a:solidFill>
                  <a:srgbClr val="7030A0"/>
                </a:solidFill>
                <a:effectLst>
                  <a:glow rad="228600">
                    <a:schemeClr val="accent6">
                      <a:satMod val="175000"/>
                      <a:alpha val="40000"/>
                    </a:schemeClr>
                  </a:glow>
                </a:effectLst>
              </a:endParaRPr>
            </a:p>
            <a:p>
              <a:pPr algn="ctr"/>
              <a:endParaRPr lang="ru-RU" sz="2000" b="1" i="1" dirty="0" smtClean="0">
                <a:solidFill>
                  <a:srgbClr val="7030A0"/>
                </a:solidFill>
                <a:effectLst>
                  <a:glow rad="228600">
                    <a:schemeClr val="accent6">
                      <a:satMod val="175000"/>
                      <a:alpha val="40000"/>
                    </a:schemeClr>
                  </a:glow>
                </a:effectLst>
              </a:endParaRPr>
            </a:p>
            <a:p>
              <a:pPr algn="ctr"/>
              <a:r>
                <a:rPr lang="ru-RU" sz="2000" b="1" i="1" dirty="0" smtClean="0">
                  <a:solidFill>
                    <a:srgbClr val="7030A0"/>
                  </a:solidFill>
                  <a:effectLst>
                    <a:glow rad="228600">
                      <a:schemeClr val="accent6">
                        <a:satMod val="175000"/>
                        <a:alpha val="40000"/>
                      </a:schemeClr>
                    </a:glow>
                  </a:effectLst>
                </a:rPr>
                <a:t>МБДОУ №14</a:t>
              </a:r>
              <a:endParaRPr lang="ru-RU" sz="2000" dirty="0" smtClean="0">
                <a:solidFill>
                  <a:srgbClr val="7030A0"/>
                </a:solidFill>
                <a:effectLst>
                  <a:glow rad="228600">
                    <a:schemeClr val="accent6">
                      <a:satMod val="175000"/>
                      <a:alpha val="40000"/>
                    </a:schemeClr>
                  </a:glow>
                </a:effectLst>
              </a:endParaRPr>
            </a:p>
          </p:txBody>
        </p:sp>
        <p:sp>
          <p:nvSpPr>
            <p:cNvPr id="6" name="Прямоугольник 5"/>
            <p:cNvSpPr/>
            <p:nvPr/>
          </p:nvSpPr>
          <p:spPr>
            <a:xfrm>
              <a:off x="2187089" y="5085184"/>
              <a:ext cx="5084703" cy="419190"/>
            </a:xfrm>
            <a:prstGeom prst="rect">
              <a:avLst/>
            </a:prstGeom>
          </p:spPr>
          <p:txBody>
            <a:bodyPr wrap="square">
              <a:spAutoFit/>
            </a:bodyPr>
            <a:lstStyle/>
            <a:p>
              <a:pPr algn="ctr">
                <a:defRPr/>
              </a:pPr>
              <a:endParaRPr lang="ru-RU" dirty="0">
                <a:solidFill>
                  <a:prstClr val="black"/>
                </a:solidFill>
              </a:endParaRPr>
            </a:p>
          </p:txBody>
        </p:sp>
      </p:grpSp>
      <p:sp>
        <p:nvSpPr>
          <p:cNvPr id="7" name="Заголовок 6"/>
          <p:cNvSpPr>
            <a:spLocks noGrp="1"/>
          </p:cNvSpPr>
          <p:nvPr>
            <p:ph type="title"/>
          </p:nvPr>
        </p:nvSpPr>
        <p:spPr>
          <a:xfrm>
            <a:off x="1428728" y="857232"/>
            <a:ext cx="6858048" cy="560406"/>
          </a:xfrm>
        </p:spPr>
        <p:txBody>
          <a:bodyPr/>
          <a:lstStyle/>
          <a:p>
            <a:r>
              <a:rPr lang="ru-RU" sz="3200" b="1" i="1" dirty="0" smtClean="0">
                <a:solidFill>
                  <a:srgbClr val="FF0000"/>
                </a:solidFill>
              </a:rPr>
              <a:t>Консультация для родителей</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numCol="2"/>
          <a:lstStyle/>
          <a:p>
            <a:pPr algn="r"/>
            <a:r>
              <a:rPr lang="ru-RU" sz="1400" b="1" dirty="0" smtClean="0">
                <a:solidFill>
                  <a:srgbClr val="FF0000"/>
                </a:solidFill>
              </a:rPr>
              <a:t>)</a:t>
            </a:r>
            <a:br>
              <a:rPr lang="ru-RU" sz="1400" b="1" dirty="0" smtClean="0">
                <a:solidFill>
                  <a:srgbClr val="FF0000"/>
                </a:solidFill>
              </a:rPr>
            </a:br>
            <a:endParaRPr lang="ru-RU" sz="1400" b="1" dirty="0">
              <a:solidFill>
                <a:srgbClr val="FF0000"/>
              </a:solidFill>
            </a:endParaRPr>
          </a:p>
        </p:txBody>
      </p:sp>
      <p:sp>
        <p:nvSpPr>
          <p:cNvPr id="3" name="Содержимое 2"/>
          <p:cNvSpPr>
            <a:spLocks noGrp="1"/>
          </p:cNvSpPr>
          <p:nvPr>
            <p:ph idx="1"/>
          </p:nvPr>
        </p:nvSpPr>
        <p:spPr>
          <a:xfrm>
            <a:off x="3643306" y="273051"/>
            <a:ext cx="5043495" cy="6084907"/>
          </a:xfrm>
        </p:spPr>
        <p:txBody>
          <a:bodyPr/>
          <a:lstStyle/>
          <a:p>
            <a:endParaRPr lang="ru-RU" sz="1200" b="1" dirty="0" smtClean="0">
              <a:solidFill>
                <a:srgbClr val="006600"/>
              </a:solidFill>
              <a:latin typeface="Times New Roman" pitchFamily="18" charset="0"/>
              <a:cs typeface="Times New Roman" pitchFamily="18" charset="0"/>
            </a:endParaRPr>
          </a:p>
          <a:p>
            <a:pPr algn="just">
              <a:buNone/>
            </a:pPr>
            <a:r>
              <a:rPr lang="ru-RU" sz="1200" b="1" dirty="0" smtClean="0">
                <a:solidFill>
                  <a:srgbClr val="0000CC"/>
                </a:solidFill>
                <a:latin typeface="Times New Roman" pitchFamily="18" charset="0"/>
                <a:cs typeface="Times New Roman" pitchFamily="18" charset="0"/>
              </a:rPr>
              <a:t>                </a:t>
            </a:r>
            <a:r>
              <a:rPr lang="ru-RU" sz="1400" b="1" dirty="0" smtClean="0">
                <a:solidFill>
                  <a:srgbClr val="0000CC"/>
                </a:solidFill>
                <a:latin typeface="Times New Roman" pitchFamily="18" charset="0"/>
                <a:cs typeface="Times New Roman" pitchFamily="18" charset="0"/>
              </a:rPr>
              <a:t>Рисование для ребенка - это не просто интересное занятие. Во время рисования он развивает мелкую моторику, тренирует память и внимание, учиться думать и анализировать, фантазировать, соизмерять и сравнивать. У детей благодаря занятиям рисованием формируется связанная речь. Рисование участвует в конструировании зрительных образов, помогает овладеть формами, развивает чувственно-двигательную координацию. Дети постигают свойства материалов, обучаются движениям, необходимым для создания тех или иных форм и линий. Все это приводит к постепенному осмыслению окружающего, развиваются эстетические чувства и способности ребенка.</a:t>
            </a:r>
          </a:p>
          <a:p>
            <a:pPr algn="just">
              <a:buNone/>
            </a:pPr>
            <a:r>
              <a:rPr lang="ru-RU" sz="1400" b="1" dirty="0" smtClean="0">
                <a:solidFill>
                  <a:srgbClr val="0000CC"/>
                </a:solidFill>
                <a:latin typeface="Times New Roman" pitchFamily="18" charset="0"/>
                <a:cs typeface="Times New Roman" pitchFamily="18" charset="0"/>
              </a:rPr>
              <a:t>                Для всестороннего формирования навыков по рисованию у дошкольников я провожу различные виды занятий: предметное рисование (выполнение работы с натуры), рисование по выбору, рисование по представлению, сюжетное рисование, декоративное рисование.</a:t>
            </a:r>
          </a:p>
          <a:p>
            <a:pPr algn="just">
              <a:buNone/>
            </a:pPr>
            <a:r>
              <a:rPr lang="ru-RU" sz="1400" b="1" dirty="0" smtClean="0">
                <a:solidFill>
                  <a:srgbClr val="0000CC"/>
                </a:solidFill>
                <a:latin typeface="Times New Roman" pitchFamily="18" charset="0"/>
                <a:cs typeface="Times New Roman" pitchFamily="18" charset="0"/>
              </a:rPr>
              <a:t>                   На начальном этапе обучения детей рисованию в занятия включается большое количество игровых моментов, проводится обыгрывание предметов. Основные приемы подготовительного периода: показ, прием  «рука в руке». В дальнейшем чаще использую приемы: частичный показ, объяснение. </a:t>
            </a:r>
            <a:endParaRPr lang="ru-RU" sz="1400" b="1" dirty="0">
              <a:solidFill>
                <a:srgbClr val="006600"/>
              </a:solidFill>
              <a:latin typeface="Times New Roman" pitchFamily="18" charset="0"/>
              <a:cs typeface="Times New Roman" pitchFamily="18" charset="0"/>
            </a:endParaRPr>
          </a:p>
        </p:txBody>
      </p:sp>
      <p:sp>
        <p:nvSpPr>
          <p:cNvPr id="5" name="Текст 4"/>
          <p:cNvSpPr>
            <a:spLocks noGrp="1"/>
          </p:cNvSpPr>
          <p:nvPr>
            <p:ph type="body" sz="half" idx="2"/>
          </p:nvPr>
        </p:nvSpPr>
        <p:spPr>
          <a:xfrm>
            <a:off x="428596" y="642918"/>
            <a:ext cx="3429023" cy="5483247"/>
          </a:xfrm>
          <a:ln w="38100">
            <a:solidFill>
              <a:srgbClr val="FF0000"/>
            </a:solidFill>
          </a:ln>
        </p:spPr>
        <p:txBody>
          <a:bodyPr/>
          <a:lstStyle/>
          <a:p>
            <a:r>
              <a:rPr lang="ru-RU"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И в десять лет, и в семь, и в пять</a:t>
            </a:r>
            <a:br>
              <a:rPr lang="ru-RU"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Все дети любят рисовать.</a:t>
            </a:r>
            <a:br>
              <a:rPr lang="ru-RU"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И каждый смело нарисует</a:t>
            </a:r>
            <a:br>
              <a:rPr lang="ru-RU"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Всё, что его интересует.</a:t>
            </a:r>
            <a:br>
              <a:rPr lang="ru-RU"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Всё вызывает интерес:</a:t>
            </a:r>
            <a:br>
              <a:rPr lang="ru-RU"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Далёкий космос, ближний лес,</a:t>
            </a:r>
            <a:br>
              <a:rPr lang="ru-RU"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Цветы, машины, сказки, пляски.</a:t>
            </a:r>
            <a:br>
              <a:rPr lang="ru-RU"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Всё нарисуем!</a:t>
            </a:r>
            <a:br>
              <a:rPr lang="ru-RU"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Были б краски,</a:t>
            </a:r>
            <a:br>
              <a:rPr lang="ru-RU"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Да лист бумаги на столе,</a:t>
            </a:r>
            <a:br>
              <a:rPr lang="ru-RU"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Да мир в семье и на Земле.</a:t>
            </a:r>
            <a:br>
              <a:rPr lang="ru-RU"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p>
          <a:p>
            <a:r>
              <a:rPr lang="ru-RU"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(В. Берестов)</a:t>
            </a:r>
            <a:endParaRPr lang="ru-RU" sz="1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1000100" y="428604"/>
            <a:ext cx="7643866" cy="6000792"/>
          </a:xfrm>
          <a:prstGeom prst="rect">
            <a:avLst/>
          </a:prstGeom>
        </p:spPr>
        <p:txBody>
          <a:bodyPr/>
          <a:lstStyle/>
          <a:p>
            <a:pPr algn="just">
              <a:buNone/>
            </a:pPr>
            <a:r>
              <a:rPr lang="ru-RU" sz="1200" b="1" dirty="0" smtClean="0">
                <a:solidFill>
                  <a:srgbClr val="0000CC"/>
                </a:solidFill>
              </a:rPr>
              <a:t>          </a:t>
            </a:r>
          </a:p>
          <a:p>
            <a:pPr algn="just">
              <a:buNone/>
            </a:pPr>
            <a:r>
              <a:rPr lang="ru-RU" sz="1400" b="1" dirty="0" smtClean="0">
                <a:solidFill>
                  <a:srgbClr val="0000CC"/>
                </a:solidFill>
                <a:latin typeface="Times New Roman" pitchFamily="18" charset="0"/>
                <a:cs typeface="Times New Roman" pitchFamily="18" charset="0"/>
              </a:rPr>
              <a:t>                 На занятиях по рисованию дети учатся: ориентироваться на листе бумаги, рисовать предметы разной формы с натуры, располагать предметы в перспективе, передавать </a:t>
            </a:r>
            <a:r>
              <a:rPr lang="ru-RU" sz="1400" b="1" dirty="0" err="1" smtClean="0">
                <a:solidFill>
                  <a:srgbClr val="0000CC"/>
                </a:solidFill>
                <a:latin typeface="Times New Roman" pitchFamily="18" charset="0"/>
                <a:cs typeface="Times New Roman" pitchFamily="18" charset="0"/>
              </a:rPr>
              <a:t>заслоняемость</a:t>
            </a:r>
            <a:r>
              <a:rPr lang="ru-RU" sz="1400" b="1" dirty="0" smtClean="0">
                <a:solidFill>
                  <a:srgbClr val="0000CC"/>
                </a:solidFill>
                <a:latin typeface="Times New Roman" pitchFamily="18" charset="0"/>
                <a:cs typeface="Times New Roman" pitchFamily="18" charset="0"/>
              </a:rPr>
              <a:t> предметов при дальнем и ближнем изображении (дом впереди дерева, солнце за тучкой) , изображать человека и животных в движении, рисовать по сюжетам сказок, составлять узор из элементов дымковской, хохломской, городецкой росписи, правильно держать кисть, карандаш во время рисования, закрашивать в одном направлении, не выходя за контур, планировать свою работу.</a:t>
            </a:r>
          </a:p>
          <a:p>
            <a:pPr>
              <a:buNone/>
            </a:pPr>
            <a:endParaRPr lang="ru-RU" sz="1400" b="1" dirty="0" smtClean="0">
              <a:solidFill>
                <a:srgbClr val="006600"/>
              </a:solidFill>
              <a:latin typeface="Times New Roman" pitchFamily="18" charset="0"/>
              <a:cs typeface="Times New Roman" pitchFamily="18" charset="0"/>
            </a:endParaRPr>
          </a:p>
          <a:p>
            <a:pPr algn="just">
              <a:buNone/>
            </a:pPr>
            <a:r>
              <a:rPr lang="ru-RU" sz="1400" b="1" dirty="0" smtClean="0">
                <a:solidFill>
                  <a:srgbClr val="0000CC"/>
                </a:solidFill>
                <a:latin typeface="Times New Roman" pitchFamily="18" charset="0"/>
                <a:cs typeface="Times New Roman" pitchFamily="18" charset="0"/>
              </a:rPr>
              <a:t>                  К сожалению, некоторые родители считают рисование несерьезным делом и односторонне заменяют его чтением и другими интеллектуально более полезными, с их точки зрения, занятиями. Я  считаю необходимым,  навыки  полученные на занятиях в детском саду, закреплять дома</a:t>
            </a:r>
          </a:p>
          <a:p>
            <a:pPr algn="ctr">
              <a:buNone/>
            </a:pPr>
            <a:r>
              <a:rPr lang="ru-RU" sz="1400" b="1" dirty="0" smtClean="0">
                <a:solidFill>
                  <a:srgbClr val="FF0000"/>
                </a:solidFill>
                <a:latin typeface="Times New Roman" pitchFamily="18" charset="0"/>
                <a:cs typeface="Times New Roman" pitchFamily="18" charset="0"/>
              </a:rPr>
              <a:t>СОВЕТЫ РОДИТЕЛЯМ</a:t>
            </a:r>
          </a:p>
          <a:p>
            <a:pPr algn="just">
              <a:buNone/>
            </a:pPr>
            <a:r>
              <a:rPr lang="ru-RU" sz="1400" b="1" dirty="0" smtClean="0">
                <a:solidFill>
                  <a:srgbClr val="0000CC"/>
                </a:solidFill>
                <a:latin typeface="Times New Roman" pitchFamily="18" charset="0"/>
                <a:cs typeface="Times New Roman" pitchFamily="18" charset="0"/>
              </a:rPr>
              <a:t>                 Для знакомства с миром художественного творчества ребенка предпочтительно использовать карандаши и краски. Обратить внимание стоит на выбор карандашей для детей. Они должны быть достаточно мягкими, чтобы оставлять следы даже при незначительном усилии. Краски желательно приобрести ярких оттенков, обязательно иметь разного размера кисти. Так как при рисовании фломастерами ребенок не может контролировать силу нажима, поэтому мы не рекомендуем их использовать.</a:t>
            </a:r>
          </a:p>
          <a:p>
            <a:pPr algn="just"/>
            <a:r>
              <a:rPr lang="ru-RU" sz="1400" b="1" dirty="0" smtClean="0">
                <a:solidFill>
                  <a:srgbClr val="0000CC"/>
                </a:solidFill>
                <a:latin typeface="Times New Roman" pitchFamily="18" charset="0"/>
                <a:cs typeface="Times New Roman" pitchFamily="18" charset="0"/>
              </a:rPr>
              <a:t>Для ребенка 4-5 лет можно не покупать альбом для рисования, а просто приобрести дешевую бумагу для принтера. В этом возрасте дети рисуют много и быстро, и этот вариант будет удобен и им, и родителям. Дошкольникам, которым в следующем году предстоит идти в школу, напротив, лучше всего купить настоящий альбом для рисования. Пусть ребенок научиться рисовать на бумаге данного формата, так он будет уверенней чувствовать себя на уроках рисования в школе.</a:t>
            </a:r>
          </a:p>
          <a:p>
            <a:endParaRPr lang="ru-RU"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728" y="500042"/>
            <a:ext cx="7215238" cy="5929354"/>
          </a:xfrm>
        </p:spPr>
        <p:txBody>
          <a:bodyPr/>
          <a:lstStyle/>
          <a:p>
            <a:pPr algn="l"/>
            <a:r>
              <a:rPr lang="ru-RU" sz="1600" b="1" dirty="0" smtClean="0">
                <a:latin typeface="Times New Roman" pitchFamily="18" charset="0"/>
                <a:cs typeface="Times New Roman" pitchFamily="18" charset="0"/>
              </a:rPr>
              <a:t>                   </a:t>
            </a:r>
            <a:r>
              <a:rPr lang="ru-RU" sz="1800" b="1" dirty="0" smtClean="0">
                <a:solidFill>
                  <a:srgbClr val="0000CC"/>
                </a:solidFill>
                <a:latin typeface="Times New Roman" pitchFamily="18" charset="0"/>
                <a:cs typeface="Times New Roman" pitchFamily="18" charset="0"/>
              </a:rPr>
              <a:t>Для всестороннего формирования навыков по рисованию у дошкольников  проводятся различные виды  изобразительной деятельности: предметное рисование (выполнение работы с натуры), рисование по выбору, рисование по представлению, сюжетное рисование, декоративное рисование.</a:t>
            </a:r>
            <a:br>
              <a:rPr lang="ru-RU" sz="1800" b="1" dirty="0" smtClean="0">
                <a:solidFill>
                  <a:srgbClr val="0000CC"/>
                </a:solidFill>
                <a:latin typeface="Times New Roman" pitchFamily="18" charset="0"/>
                <a:cs typeface="Times New Roman" pitchFamily="18" charset="0"/>
              </a:rPr>
            </a:br>
            <a:r>
              <a:rPr lang="ru-RU" sz="1800" b="1" dirty="0" smtClean="0">
                <a:solidFill>
                  <a:srgbClr val="0000CC"/>
                </a:solidFill>
                <a:latin typeface="Times New Roman" pitchFamily="18" charset="0"/>
                <a:cs typeface="Times New Roman" pitchFamily="18" charset="0"/>
              </a:rPr>
              <a:t>            На начальном этапе обучения детей рисованию в занятия включается большое количество игровых моментов, проводится обыгрывание предметов. Основные приемы подготовительного периода: показ, прием  «рука в руке». В дальнейшем чаще использую приемы: частичный показ, объяснение. На занятиях по рисованию дети учатся: ориентироваться на листе бумаги, рисовать предметы разной формы с натуры, располагать предметы в перспективе, передавать </a:t>
            </a:r>
            <a:r>
              <a:rPr lang="ru-RU" sz="1800" b="1" dirty="0" err="1" smtClean="0">
                <a:solidFill>
                  <a:srgbClr val="0000CC"/>
                </a:solidFill>
                <a:latin typeface="Times New Roman" pitchFamily="18" charset="0"/>
                <a:cs typeface="Times New Roman" pitchFamily="18" charset="0"/>
              </a:rPr>
              <a:t>заслоняемость</a:t>
            </a:r>
            <a:r>
              <a:rPr lang="ru-RU" sz="1800" b="1" dirty="0" smtClean="0">
                <a:solidFill>
                  <a:srgbClr val="0000CC"/>
                </a:solidFill>
                <a:latin typeface="Times New Roman" pitchFamily="18" charset="0"/>
                <a:cs typeface="Times New Roman" pitchFamily="18" charset="0"/>
              </a:rPr>
              <a:t> предметов при дальнем и ближнем изображении (дом впереди дерева, солнце за тучкой) , изображать человека и животных в движении, рисовать по сюжетам сказок, составлять узор из элементов дымковской, хохломской, городецкой росписи, правильно держать кисть, карандаш во время рисования, закрашивать в одном направлении, не выходя за контур, планировать свою работу (рассказывать о содержании изображения, употреблять специальную терминологию).</a:t>
            </a:r>
            <a:br>
              <a:rPr lang="ru-RU" sz="1800" b="1" dirty="0" smtClean="0">
                <a:solidFill>
                  <a:srgbClr val="0000CC"/>
                </a:solidFill>
                <a:latin typeface="Times New Roman" pitchFamily="18" charset="0"/>
                <a:cs typeface="Times New Roman" pitchFamily="18" charset="0"/>
              </a:rPr>
            </a:br>
            <a:endParaRPr lang="ru-RU" sz="1800" b="1" dirty="0">
              <a:solidFill>
                <a:srgbClr val="0000CC"/>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071670" y="571480"/>
            <a:ext cx="6500858" cy="5632311"/>
          </a:xfrm>
          <a:prstGeom prst="rect">
            <a:avLst/>
          </a:prstGeom>
        </p:spPr>
        <p:txBody>
          <a:bodyPr wrap="square">
            <a:spAutoFit/>
          </a:bodyPr>
          <a:lstStyle/>
          <a:p>
            <a:r>
              <a:rPr lang="ru-RU" b="1" dirty="0" smtClean="0">
                <a:solidFill>
                  <a:srgbClr val="0000CC"/>
                </a:solidFill>
                <a:latin typeface="Times New Roman" pitchFamily="18" charset="0"/>
                <a:cs typeface="Times New Roman" pitchFamily="18" charset="0"/>
              </a:rPr>
              <a:t>    От начальных занятий рисования и раскрашивания зависит очень много. Если оставить без внимания то, как ребенок держит пишущий предмет, это может сказаться на подготовке к школе. В первую очередь, присмотритесь насколько правильно ребенок, держит карандаш (кисточку). Его рука не должна быть слишком напряжена, а кисть жестко фиксирована. Занимаясь рисованием, важно иметь возможность раскованного, свободного движения. Это сделает штрихи более легкими и плавными. Обратите внимание на осанку. </a:t>
            </a:r>
          </a:p>
          <a:p>
            <a:pPr algn="just"/>
            <a:r>
              <a:rPr lang="ru-RU" b="1" dirty="0" smtClean="0">
                <a:solidFill>
                  <a:srgbClr val="0000CC"/>
                </a:solidFill>
                <a:latin typeface="Times New Roman" pitchFamily="18" charset="0"/>
                <a:cs typeface="Times New Roman" pitchFamily="18" charset="0"/>
              </a:rPr>
              <a:t>     Необходимо сесть прямо, одной рукой раскрашивая, а другой, придерживая лист бумаги или тетрадь с рисунком. Чтобы не слишком утомлять позвоночник, не позволяйте заниматься творчеством в течении  длительного времени. Не забывайте - лучший отдых, это смена занятия.</a:t>
            </a:r>
          </a:p>
          <a:p>
            <a:pPr algn="just"/>
            <a:r>
              <a:rPr lang="ru-RU" b="1" dirty="0" smtClean="0">
                <a:solidFill>
                  <a:srgbClr val="0000CC"/>
                </a:solidFill>
                <a:latin typeface="Times New Roman" pitchFamily="18" charset="0"/>
                <a:cs typeface="Times New Roman" pitchFamily="18" charset="0"/>
              </a:rPr>
              <a:t>Покажите ребенку, что можно раскрашивать картинки, штрихами разной длины. У самого края пусть будут совсем коротенькие, а ближе к центру – длинные штрихи. </a:t>
            </a:r>
          </a:p>
          <a:p>
            <a:endParaRPr lang="ru-RU" dirty="0" smtClean="0"/>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28794" y="274638"/>
            <a:ext cx="6758006" cy="6154758"/>
          </a:xfrm>
        </p:spPr>
        <p:txBody>
          <a:bodyPr/>
          <a:lstStyle/>
          <a:p>
            <a:pPr algn="l"/>
            <a:r>
              <a:rPr lang="ru-RU" sz="1800" b="1" dirty="0" smtClean="0">
                <a:solidFill>
                  <a:srgbClr val="0000CC"/>
                </a:solidFill>
                <a:latin typeface="Times New Roman" pitchFamily="18" charset="0"/>
                <a:cs typeface="Times New Roman" pitchFamily="18" charset="0"/>
              </a:rPr>
              <a:t/>
            </a:r>
            <a:br>
              <a:rPr lang="ru-RU" sz="1800" b="1" dirty="0" smtClean="0">
                <a:solidFill>
                  <a:srgbClr val="0000CC"/>
                </a:solidFill>
                <a:latin typeface="Times New Roman" pitchFamily="18" charset="0"/>
                <a:cs typeface="Times New Roman" pitchFamily="18" charset="0"/>
              </a:rPr>
            </a:br>
            <a:r>
              <a:rPr lang="ru-RU" sz="1800" b="1" dirty="0" smtClean="0">
                <a:solidFill>
                  <a:srgbClr val="0000CC"/>
                </a:solidFill>
                <a:latin typeface="Times New Roman" pitchFamily="18" charset="0"/>
                <a:cs typeface="Times New Roman" pitchFamily="18" charset="0"/>
              </a:rPr>
              <a:t>        Закрашивать надо в одном направлении, без просветов, равномерно надавливая на карандаш. Однако, если ребенку трудно, если мелкая моторика пальцев еще неразвита и он не попадает в контур, на первых порах можно использовать прием «рука в руке».</a:t>
            </a:r>
            <a:br>
              <a:rPr lang="ru-RU" sz="1800" b="1" dirty="0" smtClean="0">
                <a:solidFill>
                  <a:srgbClr val="0000CC"/>
                </a:solidFill>
                <a:latin typeface="Times New Roman" pitchFamily="18" charset="0"/>
                <a:cs typeface="Times New Roman" pitchFamily="18" charset="0"/>
              </a:rPr>
            </a:br>
            <a:r>
              <a:rPr lang="ru-RU" sz="1800" b="1" dirty="0" smtClean="0">
                <a:solidFill>
                  <a:srgbClr val="0000CC"/>
                </a:solidFill>
                <a:latin typeface="Times New Roman" pitchFamily="18" charset="0"/>
                <a:cs typeface="Times New Roman" pitchFamily="18" charset="0"/>
              </a:rPr>
              <a:t>        При рисовании обращайте внимание на адекватное использование цвета. Можно использовать упражнения: «Раскрась также», » Что бывает такого цвета».</a:t>
            </a:r>
            <a:br>
              <a:rPr lang="ru-RU" sz="1800" b="1" dirty="0" smtClean="0">
                <a:solidFill>
                  <a:srgbClr val="0000CC"/>
                </a:solidFill>
                <a:latin typeface="Times New Roman" pitchFamily="18" charset="0"/>
                <a:cs typeface="Times New Roman" pitchFamily="18" charset="0"/>
              </a:rPr>
            </a:br>
            <a:r>
              <a:rPr lang="ru-RU" sz="1800" b="1" dirty="0" smtClean="0">
                <a:solidFill>
                  <a:srgbClr val="0000CC"/>
                </a:solidFill>
                <a:latin typeface="Times New Roman" pitchFamily="18" charset="0"/>
                <a:cs typeface="Times New Roman" pitchFamily="18" charset="0"/>
              </a:rPr>
              <a:t>Не дорисовывайте ничего в детских рисунках, даже если то, что изображено на листе бумаги, требует дорисовки. Этим вы не только покажете ребенку, что он не умеет рисовать красиво, но и не дадите ему возможности самому проанализировать рисунок и понять, что в нем неправильно.</a:t>
            </a:r>
            <a:r>
              <a:rPr lang="ru-RU" sz="1800" b="1" smtClean="0">
                <a:solidFill>
                  <a:srgbClr val="0000CC"/>
                </a:solidFill>
                <a:latin typeface="Times New Roman" pitchFamily="18" charset="0"/>
                <a:cs typeface="Times New Roman" pitchFamily="18" charset="0"/>
              </a:rPr>
              <a:t/>
            </a:r>
            <a:br>
              <a:rPr lang="ru-RU" sz="1800" b="1" smtClean="0">
                <a:solidFill>
                  <a:srgbClr val="0000CC"/>
                </a:solidFill>
                <a:latin typeface="Times New Roman" pitchFamily="18" charset="0"/>
                <a:cs typeface="Times New Roman" pitchFamily="18" charset="0"/>
              </a:rPr>
            </a:br>
            <a:r>
              <a:rPr lang="ru-RU" sz="1800" b="1" smtClean="0">
                <a:solidFill>
                  <a:srgbClr val="0000CC"/>
                </a:solidFill>
                <a:latin typeface="Times New Roman" pitchFamily="18" charset="0"/>
                <a:cs typeface="Times New Roman" pitchFamily="18" charset="0"/>
              </a:rPr>
              <a:t>        Сюжет </a:t>
            </a:r>
            <a:r>
              <a:rPr lang="ru-RU" sz="1800" b="1" dirty="0" smtClean="0">
                <a:solidFill>
                  <a:srgbClr val="0000CC"/>
                </a:solidFill>
                <a:latin typeface="Times New Roman" pitchFamily="18" charset="0"/>
                <a:cs typeface="Times New Roman" pitchFamily="18" charset="0"/>
              </a:rPr>
              <a:t>рисунка не должен подвергаться критике, наоборот надо одобрять любые достижения ребенка.</a:t>
            </a:r>
            <a:br>
              <a:rPr lang="ru-RU" sz="1800" b="1" dirty="0" smtClean="0">
                <a:solidFill>
                  <a:srgbClr val="0000CC"/>
                </a:solidFill>
                <a:latin typeface="Times New Roman" pitchFamily="18" charset="0"/>
                <a:cs typeface="Times New Roman" pitchFamily="18" charset="0"/>
              </a:rPr>
            </a:br>
            <a:r>
              <a:rPr lang="ru-RU" sz="1800" b="1" dirty="0" smtClean="0">
                <a:solidFill>
                  <a:srgbClr val="0000CC"/>
                </a:solidFill>
                <a:latin typeface="Times New Roman" pitchFamily="18" charset="0"/>
                <a:cs typeface="Times New Roman" pitchFamily="18" charset="0"/>
              </a:rPr>
              <a:t>Сделайте «альбомы», куда будете помещать рисунки ребенка. Повесьте одну-две лучшие работы малыша на дверь или холодильник, и позволяйте ему рассказывать вашим гостям о своих рисунках. </a:t>
            </a:r>
            <a:br>
              <a:rPr lang="ru-RU" sz="1800" b="1" dirty="0" smtClean="0">
                <a:solidFill>
                  <a:srgbClr val="0000CC"/>
                </a:solidFill>
                <a:latin typeface="Times New Roman" pitchFamily="18" charset="0"/>
                <a:cs typeface="Times New Roman" pitchFamily="18" charset="0"/>
              </a:rPr>
            </a:br>
            <a:r>
              <a:rPr lang="ru-RU" sz="1800" b="1" dirty="0" smtClean="0">
                <a:solidFill>
                  <a:srgbClr val="0000CC"/>
                </a:solidFill>
                <a:latin typeface="Times New Roman" pitchFamily="18" charset="0"/>
                <a:cs typeface="Times New Roman" pitchFamily="18" charset="0"/>
              </a:rPr>
              <a:t>Эти нехитрые советы помогут ребенку быстрее овладеть приемами рисования.</a:t>
            </a:r>
            <a:br>
              <a:rPr lang="ru-RU" sz="1800" b="1" dirty="0" smtClean="0">
                <a:solidFill>
                  <a:srgbClr val="0000CC"/>
                </a:solidFill>
                <a:latin typeface="Times New Roman" pitchFamily="18" charset="0"/>
                <a:cs typeface="Times New Roman" pitchFamily="18" charset="0"/>
              </a:rPr>
            </a:br>
            <a:r>
              <a:rPr lang="ru-RU" sz="1800" b="1" dirty="0" smtClean="0">
                <a:solidFill>
                  <a:srgbClr val="0000CC"/>
                </a:solidFill>
                <a:latin typeface="Times New Roman" pitchFamily="18" charset="0"/>
                <a:cs typeface="Times New Roman" pitchFamily="18" charset="0"/>
              </a:rPr>
              <a:t> </a:t>
            </a:r>
            <a:br>
              <a:rPr lang="ru-RU" sz="1800" b="1" dirty="0" smtClean="0">
                <a:solidFill>
                  <a:srgbClr val="0000CC"/>
                </a:solidFill>
                <a:latin typeface="Times New Roman" pitchFamily="18" charset="0"/>
                <a:cs typeface="Times New Roman" pitchFamily="18" charset="0"/>
              </a:rPr>
            </a:br>
            <a:endParaRPr lang="ru-RU" sz="1800" b="1" dirty="0">
              <a:solidFill>
                <a:srgbClr val="0000CC"/>
              </a:solidFill>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1_Тема Office">
  <a:themeElements>
    <a:clrScheme name="Другая 5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4F6128"/>
      </a:hlink>
      <a:folHlink>
        <a:srgbClr val="76923C"/>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460</Words>
  <Application>Microsoft Office PowerPoint</Application>
  <PresentationFormat>Экран (4:3)</PresentationFormat>
  <Paragraphs>26</Paragraphs>
  <Slides>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6</vt:i4>
      </vt:variant>
    </vt:vector>
  </HeadingPairs>
  <TitlesOfParts>
    <vt:vector size="10" baseType="lpstr">
      <vt:lpstr>Arial</vt:lpstr>
      <vt:lpstr>Calibri</vt:lpstr>
      <vt:lpstr>Times New Roman</vt:lpstr>
      <vt:lpstr>1_Тема Office</vt:lpstr>
      <vt:lpstr>Консультация для родителей </vt:lpstr>
      <vt:lpstr>) </vt:lpstr>
      <vt:lpstr>Презентация PowerPoint</vt:lpstr>
      <vt:lpstr>                   Для всестороннего формирования навыков по рисованию у дошкольников  проводятся различные виды  изобразительной деятельности: предметное рисование (выполнение работы с натуры), рисование по выбору, рисование по представлению, сюжетное рисование, декоративное рисование.             На начальном этапе обучения детей рисованию в занятия включается большое количество игровых моментов, проводится обыгрывание предметов. Основные приемы подготовительного периода: показ, прием  «рука в руке». В дальнейшем чаще использую приемы: частичный показ, объяснение. На занятиях по рисованию дети учатся: ориентироваться на листе бумаги, рисовать предметы разной формы с натуры, располагать предметы в перспективе, передавать заслоняемость предметов при дальнем и ближнем изображении (дом впереди дерева, солнце за тучкой) , изображать человека и животных в движении, рисовать по сюжетам сказок, составлять узор из элементов дымковской, хохломской, городецкой росписи, правильно держать кисть, карандаш во время рисования, закрашивать в одном направлении, не выходя за контур, планировать свою работу (рассказывать о содержании изображения, употреблять специальную терминологию). </vt:lpstr>
      <vt:lpstr>Презентация PowerPoint</vt:lpstr>
      <vt:lpstr>         Закрашивать надо в одном направлении, без просветов, равномерно надавливая на карандаш. Однако, если ребенку трудно, если мелкая моторика пальцев еще неразвита и он не попадает в контур, на первых порах можно использовать прием «рука в руке».         При рисовании обращайте внимание на адекватное использование цвета. Можно использовать упражнения: «Раскрась также», » Что бывает такого цвета». Не дорисовывайте ничего в детских рисунках, даже если то, что изображено на листе бумаги, требует дорисовки. Этим вы не только покажете ребенку, что он не умеет рисовать красиво, но и не дадите ему возможности самому проанализировать рисунок и понять, что в нем неправильно.         Сюжет рисунка не должен подвергаться критике, наоборот надо одобрять любые достижения ребенка. Сделайте «альбомы», куда будете помещать рисунки ребенка. Повесьте одну-две лучшие работы малыша на дверь или холодильник, и позволяйте ему рассказывать вашим гостям о своих рисунках.  Эти нехитрые советы помогут ребенку быстрее овладеть приемами рисования.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ASUS</cp:lastModifiedBy>
  <cp:revision>7</cp:revision>
  <dcterms:created xsi:type="dcterms:W3CDTF">2014-06-15T06:03:36Z</dcterms:created>
  <dcterms:modified xsi:type="dcterms:W3CDTF">2021-03-20T07:19:51Z</dcterms:modified>
</cp:coreProperties>
</file>